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Lato"/>
      <p:regular r:id="rId28"/>
      <p:bold r:id="rId29"/>
      <p:italic r:id="rId30"/>
      <p:boldItalic r:id="rId31"/>
    </p:embeddedFont>
    <p:embeddedFont>
      <p:font typeface="Lora"/>
      <p:regular r:id="rId32"/>
      <p:bold r:id="rId33"/>
      <p:italic r:id="rId34"/>
      <p:boldItalic r:id="rId35"/>
    </p:embeddedFont>
    <p:embeddedFont>
      <p:font typeface="Roboto Mon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Lat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Lora-bold.fntdata"/><Relationship Id="rId10" Type="http://schemas.openxmlformats.org/officeDocument/2006/relationships/slide" Target="slides/slide5.xml"/><Relationship Id="rId32" Type="http://schemas.openxmlformats.org/officeDocument/2006/relationships/font" Target="fonts/Lora-regular.fntdata"/><Relationship Id="rId13" Type="http://schemas.openxmlformats.org/officeDocument/2006/relationships/slide" Target="slides/slide8.xml"/><Relationship Id="rId35" Type="http://schemas.openxmlformats.org/officeDocument/2006/relationships/font" Target="fonts/Lora-boldItalic.fntdata"/><Relationship Id="rId12" Type="http://schemas.openxmlformats.org/officeDocument/2006/relationships/slide" Target="slides/slide7.xml"/><Relationship Id="rId34" Type="http://schemas.openxmlformats.org/officeDocument/2006/relationships/font" Target="fonts/Lora-italic.fntdata"/><Relationship Id="rId15" Type="http://schemas.openxmlformats.org/officeDocument/2006/relationships/slide" Target="slides/slide10.xml"/><Relationship Id="rId37" Type="http://schemas.openxmlformats.org/officeDocument/2006/relationships/font" Target="fonts/RobotoMono-bold.fntdata"/><Relationship Id="rId14" Type="http://schemas.openxmlformats.org/officeDocument/2006/relationships/slide" Target="slides/slide9.xml"/><Relationship Id="rId36" Type="http://schemas.openxmlformats.org/officeDocument/2006/relationships/font" Target="fonts/RobotoMono-regular.fntdata"/><Relationship Id="rId17" Type="http://schemas.openxmlformats.org/officeDocument/2006/relationships/slide" Target="slides/slide12.xml"/><Relationship Id="rId39" Type="http://schemas.openxmlformats.org/officeDocument/2006/relationships/font" Target="fonts/RobotoMono-boldItalic.fntdata"/><Relationship Id="rId16" Type="http://schemas.openxmlformats.org/officeDocument/2006/relationships/slide" Target="slides/slide11.xml"/><Relationship Id="rId38" Type="http://schemas.openxmlformats.org/officeDocument/2006/relationships/font" Target="fonts/RobotoMon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96d532ec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96d532ec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96d532ec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96d532ec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96d532ec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96d532ec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96d532ec4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96d532ec4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96d532ec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96d532ec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96d532ec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96d532ec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96d532e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96d532e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96d532e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96d532e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96d532ec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96d532ec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6d532e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6d532e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96d532ec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96d532ec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96d532ec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96d532ec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96d532ec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96d532ec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96d532ec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96d532ec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96d532ec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96d532ec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96d532ec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96d532ec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96d532ec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96d532ec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23778" y="1089358"/>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All about loops and how to avoid them</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13"/>
          <p:cNvPicPr preferRelativeResize="0"/>
          <p:nvPr/>
        </p:nvPicPr>
        <p:blipFill>
          <a:blip r:embed="rId3">
            <a:alphaModFix/>
          </a:blip>
          <a:stretch>
            <a:fillRect/>
          </a:stretch>
        </p:blipFill>
        <p:spPr>
          <a:xfrm>
            <a:off x="489150" y="2447412"/>
            <a:ext cx="1842951" cy="2454075"/>
          </a:xfrm>
          <a:prstGeom prst="rect">
            <a:avLst/>
          </a:prstGeom>
          <a:noFill/>
          <a:ln>
            <a:noFill/>
          </a:ln>
        </p:spPr>
      </p:pic>
      <p:pic>
        <p:nvPicPr>
          <p:cNvPr id="131" name="Google Shape;131;p13"/>
          <p:cNvPicPr preferRelativeResize="0"/>
          <p:nvPr/>
        </p:nvPicPr>
        <p:blipFill>
          <a:blip r:embed="rId4">
            <a:alphaModFix/>
          </a:blip>
          <a:stretch>
            <a:fillRect/>
          </a:stretch>
        </p:blipFill>
        <p:spPr>
          <a:xfrm>
            <a:off x="3851680" y="1914000"/>
            <a:ext cx="1970351" cy="2845272"/>
          </a:xfrm>
          <a:prstGeom prst="rect">
            <a:avLst/>
          </a:prstGeom>
          <a:noFill/>
          <a:ln>
            <a:noFill/>
          </a:ln>
        </p:spPr>
      </p:pic>
      <p:pic>
        <p:nvPicPr>
          <p:cNvPr id="132" name="Google Shape;132;p13"/>
          <p:cNvPicPr preferRelativeResize="0"/>
          <p:nvPr/>
        </p:nvPicPr>
        <p:blipFill>
          <a:blip r:embed="rId5">
            <a:alphaModFix/>
          </a:blip>
          <a:stretch>
            <a:fillRect/>
          </a:stretch>
        </p:blipFill>
        <p:spPr>
          <a:xfrm>
            <a:off x="6747457" y="2493800"/>
            <a:ext cx="1623577" cy="2265474"/>
          </a:xfrm>
          <a:prstGeom prst="rect">
            <a:avLst/>
          </a:prstGeom>
          <a:noFill/>
          <a:ln>
            <a:noFill/>
          </a:ln>
        </p:spPr>
      </p:pic>
      <p:pic>
        <p:nvPicPr>
          <p:cNvPr id="133" name="Google Shape;133;p13"/>
          <p:cNvPicPr preferRelativeResize="0"/>
          <p:nvPr/>
        </p:nvPicPr>
        <p:blipFill>
          <a:blip r:embed="rId6">
            <a:alphaModFix/>
          </a:blip>
          <a:stretch>
            <a:fillRect/>
          </a:stretch>
        </p:blipFill>
        <p:spPr>
          <a:xfrm>
            <a:off x="6392017" y="2791548"/>
            <a:ext cx="721534" cy="5411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nvSpPr>
        <p:spPr>
          <a:xfrm>
            <a:off x="398175" y="356250"/>
            <a:ext cx="6803700" cy="14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When to use loops?</a:t>
            </a:r>
            <a:endParaRPr b="1" sz="3600"/>
          </a:p>
        </p:txBody>
      </p:sp>
      <p:sp>
        <p:nvSpPr>
          <p:cNvPr id="190" name="Google Shape;190;p22"/>
          <p:cNvSpPr txBox="1"/>
          <p:nvPr/>
        </p:nvSpPr>
        <p:spPr>
          <a:xfrm>
            <a:off x="579800" y="1515850"/>
            <a:ext cx="6985500" cy="21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It is generally suggested to avoid loops whenever possible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R enjoys a feature that few programming languages do, which is called vectorization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nvSpPr>
        <p:spPr>
          <a:xfrm>
            <a:off x="0" y="0"/>
            <a:ext cx="7139100" cy="30000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2200"/>
              </a:spcBef>
              <a:spcAft>
                <a:spcPts val="0"/>
              </a:spcAft>
              <a:buNone/>
            </a:pPr>
            <a:r>
              <a:rPr b="1" lang="en" sz="3600">
                <a:latin typeface="Lato"/>
                <a:ea typeface="Lato"/>
                <a:cs typeface="Lato"/>
                <a:sym typeface="Lato"/>
              </a:rPr>
              <a:t>What is Vectorization?</a:t>
            </a:r>
            <a:endParaRPr b="1" sz="3600">
              <a:latin typeface="Lato"/>
              <a:ea typeface="Lato"/>
              <a:cs typeface="Lato"/>
              <a:sym typeface="Lato"/>
            </a:endParaRPr>
          </a:p>
          <a:p>
            <a:pPr indent="0" lvl="0" marL="0" rtl="0" algn="l">
              <a:lnSpc>
                <a:spcPct val="120000"/>
              </a:lnSpc>
              <a:spcBef>
                <a:spcPts val="2200"/>
              </a:spcBef>
              <a:spcAft>
                <a:spcPts val="0"/>
              </a:spcAft>
              <a:buNone/>
            </a:pPr>
            <a:r>
              <a:t/>
            </a:r>
            <a:endParaRPr b="1" sz="3600">
              <a:solidFill>
                <a:srgbClr val="3D4251"/>
              </a:solidFill>
              <a:latin typeface="Lato"/>
              <a:ea typeface="Lato"/>
              <a:cs typeface="Lato"/>
              <a:sym typeface="Lato"/>
            </a:endParaRPr>
          </a:p>
          <a:p>
            <a:pPr indent="0" lvl="0" marL="0" rtl="0" algn="l">
              <a:lnSpc>
                <a:spcPct val="180000"/>
              </a:lnSpc>
              <a:spcBef>
                <a:spcPts val="700"/>
              </a:spcBef>
              <a:spcAft>
                <a:spcPts val="0"/>
              </a:spcAft>
              <a:buNone/>
            </a:pPr>
            <a:r>
              <a:rPr lang="en" sz="1500">
                <a:solidFill>
                  <a:srgbClr val="3D4251"/>
                </a:solidFill>
                <a:latin typeface="Lora"/>
                <a:ea typeface="Lora"/>
                <a:cs typeface="Lora"/>
                <a:sym typeface="Lora"/>
              </a:rPr>
              <a:t>As the word suggest, vectorization is the operation of converting repeated operations on simple numbers (“scalars”) into single operations on vectors or matrices. You have seen several examples of this in the subsections above.</a:t>
            </a:r>
            <a:endParaRPr sz="1500">
              <a:solidFill>
                <a:srgbClr val="3D4251"/>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4"/>
          <p:cNvSpPr txBox="1"/>
          <p:nvPr/>
        </p:nvSpPr>
        <p:spPr>
          <a:xfrm>
            <a:off x="314350" y="300375"/>
            <a:ext cx="5874900" cy="14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Apply?</a:t>
            </a:r>
            <a:endParaRPr b="1" sz="3600"/>
          </a:p>
        </p:txBody>
      </p:sp>
      <p:sp>
        <p:nvSpPr>
          <p:cNvPr id="201" name="Google Shape;201;p24"/>
          <p:cNvSpPr txBox="1"/>
          <p:nvPr/>
        </p:nvSpPr>
        <p:spPr>
          <a:xfrm>
            <a:off x="405150" y="1173550"/>
            <a:ext cx="7684200" cy="34578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Clr>
                <a:srgbClr val="000000"/>
              </a:buClr>
              <a:buSzPts val="1100"/>
              <a:buFont typeface="Arial"/>
              <a:buNone/>
            </a:pPr>
            <a:r>
              <a:rPr lang="en" sz="1200">
                <a:solidFill>
                  <a:srgbClr val="3D4251"/>
                </a:solidFill>
                <a:latin typeface="Lora"/>
                <a:ea typeface="Lora"/>
                <a:cs typeface="Lora"/>
                <a:sym typeface="Lora"/>
              </a:rPr>
              <a:t>The first three are the most frequently used:</a:t>
            </a:r>
            <a:endParaRPr sz="1200">
              <a:solidFill>
                <a:srgbClr val="3D4251"/>
              </a:solidFill>
              <a:latin typeface="Lora"/>
              <a:ea typeface="Lora"/>
              <a:cs typeface="Lora"/>
              <a:sym typeface="Lora"/>
            </a:endParaRPr>
          </a:p>
          <a:p>
            <a:pPr indent="0" lvl="0" marL="457200" rtl="0" algn="l">
              <a:lnSpc>
                <a:spcPct val="180000"/>
              </a:lnSpc>
              <a:spcBef>
                <a:spcPts val="0"/>
              </a:spcBef>
              <a:spcAft>
                <a:spcPts val="0"/>
              </a:spcAft>
              <a:buNone/>
            </a:pPr>
            <a:r>
              <a:rPr lang="en" sz="1200">
                <a:solidFill>
                  <a:srgbClr val="3D4251"/>
                </a:solidFill>
                <a:highlight>
                  <a:srgbClr val="E6EAEB"/>
                </a:highlight>
                <a:latin typeface="Roboto Mono"/>
                <a:ea typeface="Roboto Mono"/>
                <a:cs typeface="Roboto Mono"/>
                <a:sym typeface="Roboto Mono"/>
              </a:rPr>
              <a:t>apply()</a:t>
            </a:r>
            <a:endParaRPr sz="1200">
              <a:solidFill>
                <a:srgbClr val="3D4251"/>
              </a:solidFill>
              <a:highlight>
                <a:srgbClr val="E6EAEB"/>
              </a:highlight>
              <a:latin typeface="Roboto Mono"/>
              <a:ea typeface="Roboto Mono"/>
              <a:cs typeface="Roboto Mono"/>
              <a:sym typeface="Roboto Mono"/>
            </a:endParaRPr>
          </a:p>
          <a:p>
            <a:pPr indent="0" lvl="0" marL="0" rtl="0" algn="l">
              <a:lnSpc>
                <a:spcPct val="180000"/>
              </a:lnSpc>
              <a:spcBef>
                <a:spcPts val="0"/>
              </a:spcBef>
              <a:spcAft>
                <a:spcPts val="0"/>
              </a:spcAft>
              <a:buClr>
                <a:srgbClr val="000000"/>
              </a:buClr>
              <a:buSzPts val="1100"/>
              <a:buFont typeface="Arial"/>
              <a:buNone/>
            </a:pPr>
            <a:r>
              <a:rPr lang="en" sz="1200">
                <a:solidFill>
                  <a:srgbClr val="3D4251"/>
                </a:solidFill>
                <a:latin typeface="Lora"/>
                <a:ea typeface="Lora"/>
                <a:cs typeface="Lora"/>
                <a:sym typeface="Lora"/>
              </a:rPr>
              <a:t>You want to apply a given function to the rows (index “1”) or columns (index “2”) of a matrix. </a:t>
            </a:r>
            <a:endParaRPr sz="1200">
              <a:solidFill>
                <a:srgbClr val="3D4251"/>
              </a:solidFill>
              <a:latin typeface="Lora"/>
              <a:ea typeface="Lora"/>
              <a:cs typeface="Lora"/>
              <a:sym typeface="Lora"/>
            </a:endParaRPr>
          </a:p>
          <a:p>
            <a:pPr indent="0" lvl="0" marL="457200" rtl="0" algn="l">
              <a:lnSpc>
                <a:spcPct val="180000"/>
              </a:lnSpc>
              <a:spcBef>
                <a:spcPts val="0"/>
              </a:spcBef>
              <a:spcAft>
                <a:spcPts val="0"/>
              </a:spcAft>
              <a:buNone/>
            </a:pPr>
            <a:r>
              <a:rPr lang="en" sz="1200">
                <a:solidFill>
                  <a:srgbClr val="3D4251"/>
                </a:solidFill>
                <a:highlight>
                  <a:srgbClr val="E6EAEB"/>
                </a:highlight>
                <a:latin typeface="Roboto Mono"/>
                <a:ea typeface="Roboto Mono"/>
                <a:cs typeface="Roboto Mono"/>
                <a:sym typeface="Roboto Mono"/>
              </a:rPr>
              <a:t>lapply()</a:t>
            </a:r>
            <a:endParaRPr sz="1200">
              <a:solidFill>
                <a:srgbClr val="3D4251"/>
              </a:solidFill>
              <a:highlight>
                <a:srgbClr val="E6EAEB"/>
              </a:highlight>
              <a:latin typeface="Roboto Mono"/>
              <a:ea typeface="Roboto Mono"/>
              <a:cs typeface="Roboto Mono"/>
              <a:sym typeface="Roboto Mono"/>
            </a:endParaRPr>
          </a:p>
          <a:p>
            <a:pPr indent="0" lvl="0" marL="0" rtl="0" algn="l">
              <a:lnSpc>
                <a:spcPct val="180000"/>
              </a:lnSpc>
              <a:spcBef>
                <a:spcPts val="0"/>
              </a:spcBef>
              <a:spcAft>
                <a:spcPts val="0"/>
              </a:spcAft>
              <a:buNone/>
            </a:pPr>
            <a:r>
              <a:rPr lang="en" sz="1200">
                <a:solidFill>
                  <a:srgbClr val="3D4251"/>
                </a:solidFill>
                <a:latin typeface="Lora"/>
                <a:ea typeface="Lora"/>
                <a:cs typeface="Lora"/>
                <a:sym typeface="Lora"/>
              </a:rPr>
              <a:t>You want to apply a given function to every element of a list and obtain a list as a result (which explains the “l” in the function name). </a:t>
            </a:r>
            <a:endParaRPr sz="1200">
              <a:solidFill>
                <a:srgbClr val="3D4251"/>
              </a:solidFill>
              <a:latin typeface="Lora"/>
              <a:ea typeface="Lora"/>
              <a:cs typeface="Lora"/>
              <a:sym typeface="Lora"/>
            </a:endParaRPr>
          </a:p>
          <a:p>
            <a:pPr indent="0" lvl="0" marL="0" rtl="0" algn="l">
              <a:lnSpc>
                <a:spcPct val="180000"/>
              </a:lnSpc>
              <a:spcBef>
                <a:spcPts val="0"/>
              </a:spcBef>
              <a:spcAft>
                <a:spcPts val="0"/>
              </a:spcAft>
              <a:buClr>
                <a:srgbClr val="000000"/>
              </a:buClr>
              <a:buSzPts val="1100"/>
              <a:buFont typeface="Arial"/>
              <a:buNone/>
            </a:pPr>
            <a:r>
              <a:rPr lang="en" sz="1200">
                <a:solidFill>
                  <a:srgbClr val="3D4251"/>
                </a:solidFill>
                <a:highlight>
                  <a:srgbClr val="E6EAEB"/>
                </a:highlight>
                <a:latin typeface="Roboto Mono"/>
                <a:ea typeface="Roboto Mono"/>
                <a:cs typeface="Roboto Mono"/>
                <a:sym typeface="Roboto Mono"/>
              </a:rPr>
              <a:t>sapply()</a:t>
            </a:r>
            <a:endParaRPr sz="1200">
              <a:solidFill>
                <a:srgbClr val="3D4251"/>
              </a:solidFill>
              <a:highlight>
                <a:srgbClr val="E6EAEB"/>
              </a:highlight>
              <a:latin typeface="Roboto Mono"/>
              <a:ea typeface="Roboto Mono"/>
              <a:cs typeface="Roboto Mono"/>
              <a:sym typeface="Roboto Mono"/>
            </a:endParaRPr>
          </a:p>
          <a:p>
            <a:pPr indent="0" lvl="0" marL="0" rtl="0" algn="l">
              <a:lnSpc>
                <a:spcPct val="180000"/>
              </a:lnSpc>
              <a:spcBef>
                <a:spcPts val="0"/>
              </a:spcBef>
              <a:spcAft>
                <a:spcPts val="0"/>
              </a:spcAft>
              <a:buClr>
                <a:srgbClr val="000000"/>
              </a:buClr>
              <a:buSzPts val="1100"/>
              <a:buFont typeface="Arial"/>
              <a:buNone/>
            </a:pPr>
            <a:r>
              <a:rPr lang="en" sz="1200">
                <a:solidFill>
                  <a:srgbClr val="3D4251"/>
                </a:solidFill>
                <a:latin typeface="Lora"/>
                <a:ea typeface="Lora"/>
                <a:cs typeface="Lora"/>
                <a:sym typeface="Lora"/>
              </a:rPr>
              <a:t>You want to apply a given function to every element of a list but you wish to obtain a vector rather than a list. </a:t>
            </a:r>
            <a:endParaRPr sz="1200">
              <a:solidFill>
                <a:srgbClr val="3D425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nvSpPr>
        <p:spPr>
          <a:xfrm>
            <a:off x="139700" y="1138625"/>
            <a:ext cx="8550300" cy="3000000"/>
          </a:xfrm>
          <a:prstGeom prst="rect">
            <a:avLst/>
          </a:prstGeom>
          <a:noFill/>
          <a:ln>
            <a:noFill/>
          </a:ln>
        </p:spPr>
        <p:txBody>
          <a:bodyPr anchorCtr="0" anchor="ctr" bIns="91425" lIns="91425" spcFirstLastPara="1" rIns="91425" wrap="square" tIns="91425">
            <a:noAutofit/>
          </a:bodyPr>
          <a:lstStyle/>
          <a:p>
            <a:pPr indent="-342900" lvl="0" marL="749300" rtl="0" algn="just">
              <a:lnSpc>
                <a:spcPct val="150000"/>
              </a:lnSpc>
              <a:spcBef>
                <a:spcPts val="1200"/>
              </a:spcBef>
              <a:spcAft>
                <a:spcPts val="0"/>
              </a:spcAft>
              <a:buClr>
                <a:srgbClr val="292929"/>
              </a:buClr>
              <a:buSzPts val="1800"/>
              <a:buFont typeface="Verdana"/>
              <a:buChar char="■"/>
            </a:pPr>
            <a:r>
              <a:rPr lang="en" sz="1800">
                <a:solidFill>
                  <a:srgbClr val="292929"/>
                </a:solidFill>
                <a:highlight>
                  <a:srgbClr val="CFE2F3"/>
                </a:highlight>
                <a:latin typeface="Verdana"/>
                <a:ea typeface="Verdana"/>
                <a:cs typeface="Verdana"/>
                <a:sym typeface="Verdana"/>
              </a:rPr>
              <a:t>lapply()</a:t>
            </a:r>
            <a:r>
              <a:rPr lang="en" sz="1800">
                <a:solidFill>
                  <a:srgbClr val="292929"/>
                </a:solidFill>
                <a:latin typeface="Verdana"/>
                <a:ea typeface="Verdana"/>
                <a:cs typeface="Verdana"/>
                <a:sym typeface="Verdana"/>
              </a:rPr>
              <a:t> method loops over a list and evaluates a function on each element.</a:t>
            </a:r>
            <a:endParaRPr sz="1800">
              <a:solidFill>
                <a:srgbClr val="292929"/>
              </a:solidFill>
              <a:latin typeface="Verdana"/>
              <a:ea typeface="Verdana"/>
              <a:cs typeface="Verdana"/>
              <a:sym typeface="Verdana"/>
            </a:endParaRPr>
          </a:p>
          <a:p>
            <a:pPr indent="-342900" lvl="0" marL="749300" rtl="0" algn="just">
              <a:lnSpc>
                <a:spcPct val="150000"/>
              </a:lnSpc>
              <a:spcBef>
                <a:spcPts val="0"/>
              </a:spcBef>
              <a:spcAft>
                <a:spcPts val="0"/>
              </a:spcAft>
              <a:buClr>
                <a:srgbClr val="292929"/>
              </a:buClr>
              <a:buSzPts val="1800"/>
              <a:buFont typeface="Verdana"/>
              <a:buChar char="■"/>
            </a:pPr>
            <a:r>
              <a:rPr lang="en" sz="1800">
                <a:solidFill>
                  <a:srgbClr val="292929"/>
                </a:solidFill>
                <a:highlight>
                  <a:srgbClr val="CFE2F3"/>
                </a:highlight>
                <a:latin typeface="Verdana"/>
                <a:ea typeface="Verdana"/>
                <a:cs typeface="Verdana"/>
                <a:sym typeface="Verdana"/>
              </a:rPr>
              <a:t>sapply()</a:t>
            </a:r>
            <a:r>
              <a:rPr lang="en" sz="1800">
                <a:solidFill>
                  <a:srgbClr val="292929"/>
                </a:solidFill>
                <a:latin typeface="Verdana"/>
                <a:ea typeface="Verdana"/>
                <a:cs typeface="Verdana"/>
                <a:sym typeface="Verdana"/>
              </a:rPr>
              <a:t> method is a simplified version of </a:t>
            </a:r>
            <a:r>
              <a:rPr lang="en" sz="1800">
                <a:highlight>
                  <a:srgbClr val="CFE2F3"/>
                </a:highlight>
                <a:latin typeface="Verdana"/>
                <a:ea typeface="Verdana"/>
                <a:cs typeface="Verdana"/>
                <a:sym typeface="Verdana"/>
              </a:rPr>
              <a:t>lapply().</a:t>
            </a:r>
            <a:endParaRPr sz="1800">
              <a:highlight>
                <a:srgbClr val="CFE2F3"/>
              </a:highlight>
              <a:latin typeface="Verdana"/>
              <a:ea typeface="Verdana"/>
              <a:cs typeface="Verdana"/>
              <a:sym typeface="Verdana"/>
            </a:endParaRPr>
          </a:p>
          <a:p>
            <a:pPr indent="-342900" lvl="0" marL="749300" rtl="0" algn="just">
              <a:lnSpc>
                <a:spcPct val="150000"/>
              </a:lnSpc>
              <a:spcBef>
                <a:spcPts val="0"/>
              </a:spcBef>
              <a:spcAft>
                <a:spcPts val="0"/>
              </a:spcAft>
              <a:buClr>
                <a:srgbClr val="292929"/>
              </a:buClr>
              <a:buSzPts val="1800"/>
              <a:buFont typeface="Verdana"/>
              <a:buChar char="■"/>
            </a:pPr>
            <a:r>
              <a:rPr lang="en" sz="1800">
                <a:solidFill>
                  <a:srgbClr val="292929"/>
                </a:solidFill>
                <a:highlight>
                  <a:srgbClr val="CFE2F3"/>
                </a:highlight>
                <a:latin typeface="Verdana"/>
                <a:ea typeface="Verdana"/>
                <a:cs typeface="Verdana"/>
                <a:sym typeface="Verdana"/>
              </a:rPr>
              <a:t>apply()</a:t>
            </a:r>
            <a:r>
              <a:rPr lang="en" sz="1800">
                <a:solidFill>
                  <a:srgbClr val="292929"/>
                </a:solidFill>
                <a:latin typeface="Verdana"/>
                <a:ea typeface="Verdana"/>
                <a:cs typeface="Verdana"/>
                <a:sym typeface="Verdana"/>
              </a:rPr>
              <a:t> method evaluates a function on the boundaries or margins of an array.</a:t>
            </a:r>
            <a:endParaRPr sz="1800">
              <a:solidFill>
                <a:srgbClr val="292929"/>
              </a:solidFill>
              <a:latin typeface="Verdana"/>
              <a:ea typeface="Verdana"/>
              <a:cs typeface="Verdana"/>
              <a:sym typeface="Verdana"/>
            </a:endParaRPr>
          </a:p>
          <a:p>
            <a:pPr indent="-342900" lvl="0" marL="749300" rtl="0" algn="just">
              <a:lnSpc>
                <a:spcPct val="150000"/>
              </a:lnSpc>
              <a:spcBef>
                <a:spcPts val="0"/>
              </a:spcBef>
              <a:spcAft>
                <a:spcPts val="0"/>
              </a:spcAft>
              <a:buClr>
                <a:srgbClr val="292929"/>
              </a:buClr>
              <a:buSzPts val="1800"/>
              <a:buFont typeface="Verdana"/>
              <a:buChar char="■"/>
            </a:pPr>
            <a:r>
              <a:rPr lang="en" sz="1800">
                <a:solidFill>
                  <a:srgbClr val="292929"/>
                </a:solidFill>
                <a:highlight>
                  <a:srgbClr val="CFE2F3"/>
                </a:highlight>
                <a:latin typeface="Verdana"/>
                <a:ea typeface="Verdana"/>
                <a:cs typeface="Verdana"/>
                <a:sym typeface="Verdana"/>
              </a:rPr>
              <a:t>tapply()</a:t>
            </a:r>
            <a:r>
              <a:rPr lang="en" sz="1800">
                <a:solidFill>
                  <a:srgbClr val="292929"/>
                </a:solidFill>
                <a:latin typeface="Verdana"/>
                <a:ea typeface="Verdana"/>
                <a:cs typeface="Verdana"/>
                <a:sym typeface="Verdana"/>
              </a:rPr>
              <a:t> method evaluates a function over subsets of a vector.</a:t>
            </a:r>
            <a:endParaRPr sz="1800">
              <a:solidFill>
                <a:srgbClr val="292929"/>
              </a:solidFill>
              <a:latin typeface="Verdana"/>
              <a:ea typeface="Verdana"/>
              <a:cs typeface="Verdana"/>
              <a:sym typeface="Verdana"/>
            </a:endParaRPr>
          </a:p>
          <a:p>
            <a:pPr indent="-342900" lvl="0" marL="749300" rtl="0" algn="just">
              <a:lnSpc>
                <a:spcPct val="150000"/>
              </a:lnSpc>
              <a:spcBef>
                <a:spcPts val="0"/>
              </a:spcBef>
              <a:spcAft>
                <a:spcPts val="0"/>
              </a:spcAft>
              <a:buClr>
                <a:srgbClr val="292929"/>
              </a:buClr>
              <a:buSzPts val="1800"/>
              <a:buFont typeface="Verdana"/>
              <a:buChar char="■"/>
            </a:pPr>
            <a:r>
              <a:rPr lang="en" sz="1800">
                <a:solidFill>
                  <a:srgbClr val="292929"/>
                </a:solidFill>
                <a:highlight>
                  <a:srgbClr val="CFE2F3"/>
                </a:highlight>
                <a:latin typeface="Verdana"/>
                <a:ea typeface="Verdana"/>
                <a:cs typeface="Verdana"/>
                <a:sym typeface="Verdana"/>
              </a:rPr>
              <a:t>mapply()</a:t>
            </a:r>
            <a:r>
              <a:rPr lang="en" sz="1800">
                <a:solidFill>
                  <a:srgbClr val="292929"/>
                </a:solidFill>
                <a:latin typeface="Verdana"/>
                <a:ea typeface="Verdana"/>
                <a:cs typeface="Verdana"/>
                <a:sym typeface="Verdana"/>
              </a:rPr>
              <a:t> method is a multivariate version of </a:t>
            </a:r>
            <a:r>
              <a:rPr lang="en" sz="1800">
                <a:solidFill>
                  <a:srgbClr val="292929"/>
                </a:solidFill>
                <a:highlight>
                  <a:srgbClr val="CFE2F3"/>
                </a:highlight>
                <a:latin typeface="Verdana"/>
                <a:ea typeface="Verdana"/>
                <a:cs typeface="Verdana"/>
                <a:sym typeface="Verdana"/>
              </a:rPr>
              <a:t>lapply()</a:t>
            </a:r>
            <a:r>
              <a:rPr lang="en" sz="1800">
                <a:solidFill>
                  <a:srgbClr val="292929"/>
                </a:solidFill>
                <a:latin typeface="Verdana"/>
                <a:ea typeface="Verdana"/>
                <a:cs typeface="Verdana"/>
                <a:sym typeface="Verdana"/>
              </a:rPr>
              <a:t>.</a:t>
            </a:r>
            <a:endParaRPr sz="1800">
              <a:solidFill>
                <a:srgbClr val="292929"/>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26"/>
          <p:cNvPicPr preferRelativeResize="0"/>
          <p:nvPr/>
        </p:nvPicPr>
        <p:blipFill>
          <a:blip r:embed="rId3">
            <a:alphaModFix/>
          </a:blip>
          <a:stretch>
            <a:fillRect/>
          </a:stretch>
        </p:blipFill>
        <p:spPr>
          <a:xfrm>
            <a:off x="145425" y="1207200"/>
            <a:ext cx="6591300" cy="3819525"/>
          </a:xfrm>
          <a:prstGeom prst="rect">
            <a:avLst/>
          </a:prstGeom>
          <a:noFill/>
          <a:ln>
            <a:noFill/>
          </a:ln>
        </p:spPr>
      </p:pic>
      <p:sp>
        <p:nvSpPr>
          <p:cNvPr id="212" name="Google Shape;212;p26"/>
          <p:cNvSpPr txBox="1"/>
          <p:nvPr/>
        </p:nvSpPr>
        <p:spPr>
          <a:xfrm>
            <a:off x="265450" y="83800"/>
            <a:ext cx="8501400" cy="8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‘Apply’ evaluated a function over the margins of an array (or matrix)</a:t>
            </a:r>
            <a:endParaRPr b="1"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nvSpPr>
        <p:spPr>
          <a:xfrm>
            <a:off x="586775" y="258475"/>
            <a:ext cx="1718400" cy="8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lapply</a:t>
            </a:r>
            <a:endParaRPr b="1" sz="3000"/>
          </a:p>
        </p:txBody>
      </p:sp>
      <p:sp>
        <p:nvSpPr>
          <p:cNvPr id="218" name="Google Shape;218;p27"/>
          <p:cNvSpPr txBox="1"/>
          <p:nvPr/>
        </p:nvSpPr>
        <p:spPr>
          <a:xfrm>
            <a:off x="593775" y="1215475"/>
            <a:ext cx="7844700" cy="25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92929"/>
                </a:solidFill>
                <a:highlight>
                  <a:srgbClr val="CFE2F3"/>
                </a:highlight>
              </a:rPr>
              <a:t>lapply()</a:t>
            </a:r>
            <a:r>
              <a:rPr lang="en" sz="1800">
                <a:solidFill>
                  <a:srgbClr val="292929"/>
                </a:solidFill>
                <a:highlight>
                  <a:srgbClr val="FFFFFF"/>
                </a:highlight>
                <a:latin typeface="Verdana"/>
                <a:ea typeface="Verdana"/>
                <a:cs typeface="Verdana"/>
                <a:sym typeface="Verdana"/>
              </a:rPr>
              <a:t> takes a list and a function as input and evaluates that function over each element of the list. If the input list is not a list, it is converted into a list using the </a:t>
            </a:r>
            <a:r>
              <a:rPr lang="en" sz="1800">
                <a:solidFill>
                  <a:srgbClr val="292929"/>
                </a:solidFill>
                <a:highlight>
                  <a:srgbClr val="CFE2F3"/>
                </a:highlight>
              </a:rPr>
              <a:t>as.list()</a:t>
            </a:r>
            <a:r>
              <a:rPr lang="en" sz="1800">
                <a:solidFill>
                  <a:srgbClr val="292929"/>
                </a:solidFill>
                <a:highlight>
                  <a:srgbClr val="FFFFFF"/>
                </a:highlight>
                <a:latin typeface="Verdana"/>
                <a:ea typeface="Verdana"/>
                <a:cs typeface="Verdana"/>
                <a:sym typeface="Verdana"/>
              </a:rPr>
              <a:t> function before the output is returned. It is much faster than a normal loop because the actual looping is done internally using C code.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txBox="1"/>
          <p:nvPr/>
        </p:nvSpPr>
        <p:spPr>
          <a:xfrm>
            <a:off x="412150" y="405150"/>
            <a:ext cx="36813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sapply</a:t>
            </a:r>
            <a:endParaRPr b="1" sz="3600"/>
          </a:p>
        </p:txBody>
      </p:sp>
      <p:sp>
        <p:nvSpPr>
          <p:cNvPr id="224" name="Google Shape;224;p28"/>
          <p:cNvSpPr txBox="1"/>
          <p:nvPr/>
        </p:nvSpPr>
        <p:spPr>
          <a:xfrm>
            <a:off x="495975" y="1250400"/>
            <a:ext cx="7355700" cy="31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92929"/>
                </a:solidFill>
                <a:highlight>
                  <a:srgbClr val="FFFFFF"/>
                </a:highlight>
                <a:latin typeface="Verdana"/>
                <a:ea typeface="Verdana"/>
                <a:cs typeface="Verdana"/>
                <a:sym typeface="Verdana"/>
              </a:rPr>
              <a:t>similar to </a:t>
            </a:r>
            <a:r>
              <a:rPr lang="en" sz="1800">
                <a:solidFill>
                  <a:srgbClr val="292929"/>
                </a:solidFill>
                <a:highlight>
                  <a:srgbClr val="CFE2F3"/>
                </a:highlight>
              </a:rPr>
              <a:t>lapply()</a:t>
            </a:r>
            <a:r>
              <a:rPr lang="en" sz="1800">
                <a:solidFill>
                  <a:srgbClr val="292929"/>
                </a:solidFill>
                <a:highlight>
                  <a:srgbClr val="FFFFFF"/>
                </a:highlight>
                <a:latin typeface="Verdana"/>
                <a:ea typeface="Verdana"/>
                <a:cs typeface="Verdana"/>
                <a:sym typeface="Verdana"/>
              </a:rPr>
              <a:t> except that it tries to simplify the results wherever possible. For example, if the final result is such that every element is of length 1, it returns a </a:t>
            </a:r>
            <a:r>
              <a:rPr i="1" lang="en" sz="1800">
                <a:solidFill>
                  <a:srgbClr val="292929"/>
                </a:solidFill>
                <a:highlight>
                  <a:srgbClr val="FFFFFF"/>
                </a:highlight>
                <a:latin typeface="Verdana"/>
                <a:ea typeface="Verdana"/>
                <a:cs typeface="Verdana"/>
                <a:sym typeface="Verdana"/>
              </a:rPr>
              <a:t>vector</a:t>
            </a:r>
            <a:r>
              <a:rPr lang="en" sz="1800">
                <a:solidFill>
                  <a:srgbClr val="292929"/>
                </a:solidFill>
                <a:highlight>
                  <a:srgbClr val="FFFFFF"/>
                </a:highlight>
                <a:latin typeface="Verdana"/>
                <a:ea typeface="Verdana"/>
                <a:cs typeface="Verdana"/>
                <a:sym typeface="Verdana"/>
              </a:rPr>
              <a:t>, if the length of every element in the result is the same but more than 1, a </a:t>
            </a:r>
            <a:r>
              <a:rPr i="1" lang="en" sz="1800">
                <a:solidFill>
                  <a:srgbClr val="292929"/>
                </a:solidFill>
                <a:highlight>
                  <a:srgbClr val="FFFFFF"/>
                </a:highlight>
                <a:latin typeface="Verdana"/>
                <a:ea typeface="Verdana"/>
                <a:cs typeface="Verdana"/>
                <a:sym typeface="Verdana"/>
              </a:rPr>
              <a:t>matrix</a:t>
            </a:r>
            <a:r>
              <a:rPr lang="en" sz="1800">
                <a:solidFill>
                  <a:srgbClr val="292929"/>
                </a:solidFill>
                <a:highlight>
                  <a:srgbClr val="FFFFFF"/>
                </a:highlight>
                <a:latin typeface="Verdana"/>
                <a:ea typeface="Verdana"/>
                <a:cs typeface="Verdana"/>
                <a:sym typeface="Verdana"/>
              </a:rPr>
              <a:t> is returned, and if it is not able to simplify the results, we get the same result as </a:t>
            </a:r>
            <a:r>
              <a:rPr lang="en" sz="1800">
                <a:solidFill>
                  <a:srgbClr val="292929"/>
                </a:solidFill>
                <a:highlight>
                  <a:srgbClr val="CFE2F3"/>
                </a:highlight>
              </a:rPr>
              <a:t>lapply()</a:t>
            </a:r>
            <a:endParaRPr sz="1800">
              <a:highlight>
                <a:srgbClr val="CFE2F3"/>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9"/>
          <p:cNvSpPr txBox="1"/>
          <p:nvPr/>
        </p:nvSpPr>
        <p:spPr>
          <a:xfrm>
            <a:off x="384200" y="300375"/>
            <a:ext cx="3702300" cy="13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tapply</a:t>
            </a:r>
            <a:endParaRPr b="1" sz="3600"/>
          </a:p>
        </p:txBody>
      </p:sp>
      <p:sp>
        <p:nvSpPr>
          <p:cNvPr id="230" name="Google Shape;230;p29"/>
          <p:cNvSpPr txBox="1"/>
          <p:nvPr/>
        </p:nvSpPr>
        <p:spPr>
          <a:xfrm>
            <a:off x="586775" y="1362175"/>
            <a:ext cx="7076400" cy="29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92929"/>
                </a:solidFill>
                <a:highlight>
                  <a:srgbClr val="FFFFFF"/>
                </a:highlight>
                <a:latin typeface="Verdana"/>
                <a:ea typeface="Verdana"/>
                <a:cs typeface="Verdana"/>
                <a:sym typeface="Verdana"/>
              </a:rPr>
              <a:t>The function </a:t>
            </a:r>
            <a:r>
              <a:rPr lang="en" sz="1800">
                <a:solidFill>
                  <a:srgbClr val="292929"/>
                </a:solidFill>
                <a:highlight>
                  <a:srgbClr val="CFE2F3"/>
                </a:highlight>
              </a:rPr>
              <a:t>tapply()</a:t>
            </a:r>
            <a:r>
              <a:rPr lang="en" sz="1800">
                <a:solidFill>
                  <a:srgbClr val="292929"/>
                </a:solidFill>
                <a:highlight>
                  <a:srgbClr val="CFE2F3"/>
                </a:highlight>
                <a:latin typeface="Verdana"/>
                <a:ea typeface="Verdana"/>
                <a:cs typeface="Verdana"/>
                <a:sym typeface="Verdana"/>
              </a:rPr>
              <a:t> </a:t>
            </a:r>
            <a:r>
              <a:rPr lang="en" sz="1800">
                <a:solidFill>
                  <a:srgbClr val="292929"/>
                </a:solidFill>
                <a:highlight>
                  <a:srgbClr val="FFFFFF"/>
                </a:highlight>
                <a:latin typeface="Verdana"/>
                <a:ea typeface="Verdana"/>
                <a:cs typeface="Verdana"/>
                <a:sym typeface="Verdana"/>
              </a:rPr>
              <a:t>is used to evaluate a function over the subsets of any vector.</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nvSpPr>
        <p:spPr>
          <a:xfrm>
            <a:off x="433100" y="488975"/>
            <a:ext cx="4617300" cy="9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mapply</a:t>
            </a:r>
            <a:endParaRPr b="1" sz="3600"/>
          </a:p>
        </p:txBody>
      </p:sp>
      <p:sp>
        <p:nvSpPr>
          <p:cNvPr id="236" name="Google Shape;236;p30"/>
          <p:cNvSpPr txBox="1"/>
          <p:nvPr/>
        </p:nvSpPr>
        <p:spPr>
          <a:xfrm>
            <a:off x="768400" y="1592700"/>
            <a:ext cx="7732800" cy="15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92929"/>
                </a:solidFill>
                <a:highlight>
                  <a:srgbClr val="FFFFFF"/>
                </a:highlight>
                <a:latin typeface="Verdana"/>
                <a:ea typeface="Verdana"/>
                <a:cs typeface="Verdana"/>
                <a:sym typeface="Verdana"/>
              </a:rPr>
              <a:t>The </a:t>
            </a:r>
            <a:r>
              <a:rPr lang="en" sz="1800">
                <a:solidFill>
                  <a:srgbClr val="292929"/>
                </a:solidFill>
                <a:highlight>
                  <a:srgbClr val="CFE2F3"/>
                </a:highlight>
              </a:rPr>
              <a:t>mapply()</a:t>
            </a:r>
            <a:r>
              <a:rPr lang="en" sz="1800">
                <a:solidFill>
                  <a:srgbClr val="292929"/>
                </a:solidFill>
                <a:highlight>
                  <a:srgbClr val="FFFFFF"/>
                </a:highlight>
                <a:latin typeface="Verdana"/>
                <a:ea typeface="Verdana"/>
                <a:cs typeface="Verdana"/>
                <a:sym typeface="Verdana"/>
              </a:rPr>
              <a:t> function is a multivariate version of </a:t>
            </a:r>
            <a:r>
              <a:rPr lang="en" sz="1800">
                <a:solidFill>
                  <a:srgbClr val="292929"/>
                </a:solidFill>
                <a:highlight>
                  <a:srgbClr val="CFE2F3"/>
                </a:highlight>
              </a:rPr>
              <a:t>lapply()</a:t>
            </a:r>
            <a:r>
              <a:rPr lang="en" sz="1800">
                <a:solidFill>
                  <a:srgbClr val="292929"/>
                </a:solidFill>
                <a:highlight>
                  <a:srgbClr val="FFFFFF"/>
                </a:highlight>
                <a:latin typeface="Verdana"/>
                <a:ea typeface="Verdana"/>
                <a:cs typeface="Verdana"/>
                <a:sym typeface="Verdana"/>
              </a:rPr>
              <a:t> and is used to evaluate a function in parallel over sets of arguments.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14"/>
          <p:cNvPicPr preferRelativeResize="0"/>
          <p:nvPr/>
        </p:nvPicPr>
        <p:blipFill>
          <a:blip r:embed="rId3">
            <a:alphaModFix/>
          </a:blip>
          <a:stretch>
            <a:fillRect/>
          </a:stretch>
        </p:blipFill>
        <p:spPr>
          <a:xfrm>
            <a:off x="314353" y="1052101"/>
            <a:ext cx="2498375" cy="1906249"/>
          </a:xfrm>
          <a:prstGeom prst="rect">
            <a:avLst/>
          </a:prstGeom>
          <a:noFill/>
          <a:ln>
            <a:noFill/>
          </a:ln>
        </p:spPr>
      </p:pic>
      <p:pic>
        <p:nvPicPr>
          <p:cNvPr id="139" name="Google Shape;139;p14"/>
          <p:cNvPicPr preferRelativeResize="0"/>
          <p:nvPr/>
        </p:nvPicPr>
        <p:blipFill>
          <a:blip r:embed="rId4">
            <a:alphaModFix/>
          </a:blip>
          <a:stretch>
            <a:fillRect/>
          </a:stretch>
        </p:blipFill>
        <p:spPr>
          <a:xfrm>
            <a:off x="6275680" y="1245550"/>
            <a:ext cx="2016626" cy="1812701"/>
          </a:xfrm>
          <a:prstGeom prst="rect">
            <a:avLst/>
          </a:prstGeom>
          <a:noFill/>
          <a:ln>
            <a:noFill/>
          </a:ln>
        </p:spPr>
      </p:pic>
      <p:sp>
        <p:nvSpPr>
          <p:cNvPr id="140" name="Google Shape;140;p14"/>
          <p:cNvSpPr txBox="1"/>
          <p:nvPr/>
        </p:nvSpPr>
        <p:spPr>
          <a:xfrm>
            <a:off x="237500" y="202575"/>
            <a:ext cx="3625500" cy="7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Loops</a:t>
            </a:r>
            <a:endParaRPr b="1" sz="3600"/>
          </a:p>
        </p:txBody>
      </p:sp>
      <p:sp>
        <p:nvSpPr>
          <p:cNvPr id="141" name="Google Shape;141;p14"/>
          <p:cNvSpPr txBox="1"/>
          <p:nvPr/>
        </p:nvSpPr>
        <p:spPr>
          <a:xfrm>
            <a:off x="5930650" y="118775"/>
            <a:ext cx="29898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Vectorized functions</a:t>
            </a:r>
            <a:endParaRPr b="1" sz="3600"/>
          </a:p>
        </p:txBody>
      </p:sp>
      <p:sp>
        <p:nvSpPr>
          <p:cNvPr id="142" name="Google Shape;142;p14"/>
          <p:cNvSpPr txBox="1"/>
          <p:nvPr/>
        </p:nvSpPr>
        <p:spPr>
          <a:xfrm>
            <a:off x="502950" y="3122500"/>
            <a:ext cx="2309700" cy="20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 not require learning new syntax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-Clunky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-Often hard to interpret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
        <p:nvSpPr>
          <p:cNvPr id="143" name="Google Shape;143;p14"/>
          <p:cNvSpPr txBox="1"/>
          <p:nvPr/>
        </p:nvSpPr>
        <p:spPr>
          <a:xfrm>
            <a:off x="6419650" y="3150450"/>
            <a:ext cx="1983900" cy="18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-Have their own syntax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-Elegant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nvSpPr>
        <p:spPr>
          <a:xfrm>
            <a:off x="335300" y="216550"/>
            <a:ext cx="8368500" cy="7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What’s a loop?</a:t>
            </a:r>
            <a:endParaRPr b="1" sz="3600"/>
          </a:p>
        </p:txBody>
      </p:sp>
      <p:sp>
        <p:nvSpPr>
          <p:cNvPr id="149" name="Google Shape;149;p15"/>
          <p:cNvSpPr txBox="1"/>
          <p:nvPr/>
        </p:nvSpPr>
        <p:spPr>
          <a:xfrm>
            <a:off x="419125" y="1096725"/>
            <a:ext cx="8403600" cy="25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“Looping”, “cycling”, or “iterating” is nothing more than automating a multi-step process by organizing sequences of actions or ‘batch’ processes and by grouping the parts that need to be repeated.</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nvSpPr>
        <p:spPr>
          <a:xfrm>
            <a:off x="349275" y="279425"/>
            <a:ext cx="6901500" cy="7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Two general types of loops</a:t>
            </a:r>
            <a:endParaRPr b="1" sz="3600"/>
          </a:p>
        </p:txBody>
      </p:sp>
      <p:sp>
        <p:nvSpPr>
          <p:cNvPr id="155" name="Google Shape;155;p16"/>
          <p:cNvSpPr txBox="1"/>
          <p:nvPr/>
        </p:nvSpPr>
        <p:spPr>
          <a:xfrm>
            <a:off x="768400" y="1348200"/>
            <a:ext cx="7523400" cy="2808300"/>
          </a:xfrm>
          <a:prstGeom prst="rect">
            <a:avLst/>
          </a:prstGeom>
          <a:noFill/>
          <a:ln>
            <a:noFill/>
          </a:ln>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lang="en" sz="1500">
                <a:solidFill>
                  <a:srgbClr val="3D4251"/>
                </a:solidFill>
                <a:latin typeface="Lora"/>
                <a:ea typeface="Lora"/>
                <a:cs typeface="Lora"/>
                <a:sym typeface="Lora"/>
              </a:rPr>
              <a:t> Some loops execute for a prescribed number of times, as controlled by a counter or an index, incremented at each iteration cycle. These are part of the </a:t>
            </a:r>
            <a:r>
              <a:rPr lang="en" sz="1350">
                <a:solidFill>
                  <a:srgbClr val="3D4251"/>
                </a:solidFill>
                <a:highlight>
                  <a:srgbClr val="E6EAEB"/>
                </a:highlight>
                <a:latin typeface="Roboto Mono"/>
                <a:ea typeface="Roboto Mono"/>
                <a:cs typeface="Roboto Mono"/>
                <a:sym typeface="Roboto Mono"/>
              </a:rPr>
              <a:t>for</a:t>
            </a:r>
            <a:r>
              <a:rPr lang="en" sz="1500">
                <a:solidFill>
                  <a:srgbClr val="3D4251"/>
                </a:solidFill>
                <a:latin typeface="Lora"/>
                <a:ea typeface="Lora"/>
                <a:cs typeface="Lora"/>
                <a:sym typeface="Lora"/>
              </a:rPr>
              <a:t> loop family.</a:t>
            </a:r>
            <a:endParaRPr sz="1500">
              <a:solidFill>
                <a:srgbClr val="3D4251"/>
              </a:solidFill>
              <a:latin typeface="Lora"/>
              <a:ea typeface="Lora"/>
              <a:cs typeface="Lora"/>
              <a:sym typeface="Lora"/>
            </a:endParaRPr>
          </a:p>
          <a:p>
            <a:pPr indent="0" lvl="0" marL="0" rtl="0" algn="l">
              <a:lnSpc>
                <a:spcPct val="180000"/>
              </a:lnSpc>
              <a:spcBef>
                <a:spcPts val="0"/>
              </a:spcBef>
              <a:spcAft>
                <a:spcPts val="0"/>
              </a:spcAft>
              <a:buClr>
                <a:srgbClr val="000000"/>
              </a:buClr>
              <a:buSzPts val="1100"/>
              <a:buFont typeface="Arial"/>
              <a:buNone/>
            </a:pPr>
            <a:r>
              <a:t/>
            </a:r>
            <a:endParaRPr sz="1500">
              <a:solidFill>
                <a:srgbClr val="3D4251"/>
              </a:solidFill>
              <a:latin typeface="Lora"/>
              <a:ea typeface="Lora"/>
              <a:cs typeface="Lora"/>
              <a:sym typeface="Lora"/>
            </a:endParaRPr>
          </a:p>
          <a:p>
            <a:pPr indent="0" lvl="0" marL="0" rtl="0" algn="l">
              <a:lnSpc>
                <a:spcPct val="180000"/>
              </a:lnSpc>
              <a:spcBef>
                <a:spcPts val="0"/>
              </a:spcBef>
              <a:spcAft>
                <a:spcPts val="0"/>
              </a:spcAft>
              <a:buClr>
                <a:srgbClr val="000000"/>
              </a:buClr>
              <a:buSzPts val="1100"/>
              <a:buFont typeface="Arial"/>
              <a:buNone/>
            </a:pPr>
            <a:r>
              <a:rPr lang="en" sz="1500">
                <a:solidFill>
                  <a:srgbClr val="3D4251"/>
                </a:solidFill>
                <a:latin typeface="Lora"/>
                <a:ea typeface="Lora"/>
                <a:cs typeface="Lora"/>
                <a:sym typeface="Lora"/>
              </a:rPr>
              <a:t>On the other hand, some loops are based on the onset and verification of a logical condition. The condition is tested at the start or the end of the loop construct. These variants belong to the </a:t>
            </a:r>
            <a:r>
              <a:rPr lang="en" sz="1350">
                <a:solidFill>
                  <a:srgbClr val="3D4251"/>
                </a:solidFill>
                <a:highlight>
                  <a:srgbClr val="E6EAEB"/>
                </a:highlight>
                <a:latin typeface="Roboto Mono"/>
                <a:ea typeface="Roboto Mono"/>
                <a:cs typeface="Roboto Mono"/>
                <a:sym typeface="Roboto Mono"/>
              </a:rPr>
              <a:t>while</a:t>
            </a:r>
            <a:r>
              <a:rPr lang="en" sz="1500">
                <a:solidFill>
                  <a:srgbClr val="3D4251"/>
                </a:solidFill>
                <a:latin typeface="Lora"/>
                <a:ea typeface="Lora"/>
                <a:cs typeface="Lora"/>
                <a:sym typeface="Lora"/>
              </a:rPr>
              <a:t> or </a:t>
            </a:r>
            <a:r>
              <a:rPr lang="en" sz="1350">
                <a:solidFill>
                  <a:srgbClr val="3D4251"/>
                </a:solidFill>
                <a:highlight>
                  <a:srgbClr val="E6EAEB"/>
                </a:highlight>
                <a:latin typeface="Roboto Mono"/>
                <a:ea typeface="Roboto Mono"/>
                <a:cs typeface="Roboto Mono"/>
                <a:sym typeface="Roboto Mono"/>
              </a:rPr>
              <a:t>repeat</a:t>
            </a:r>
            <a:r>
              <a:rPr lang="en" sz="1500">
                <a:solidFill>
                  <a:srgbClr val="3D4251"/>
                </a:solidFill>
                <a:latin typeface="Lora"/>
                <a:ea typeface="Lora"/>
                <a:cs typeface="Lora"/>
                <a:sym typeface="Lora"/>
              </a:rPr>
              <a:t> family of loops, respectively.</a:t>
            </a:r>
            <a:endParaRPr sz="1500">
              <a:solidFill>
                <a:srgbClr val="3D425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17"/>
          <p:cNvPicPr preferRelativeResize="0"/>
          <p:nvPr/>
        </p:nvPicPr>
        <p:blipFill>
          <a:blip r:embed="rId3">
            <a:alphaModFix/>
          </a:blip>
          <a:stretch>
            <a:fillRect/>
          </a:stretch>
        </p:blipFill>
        <p:spPr>
          <a:xfrm>
            <a:off x="152400" y="152400"/>
            <a:ext cx="7620000" cy="402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nvSpPr>
        <p:spPr>
          <a:xfrm>
            <a:off x="300375" y="307350"/>
            <a:ext cx="8221800" cy="9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BF9000"/>
                </a:solidFill>
              </a:rPr>
              <a:t>Golden</a:t>
            </a:r>
            <a:r>
              <a:rPr b="1" lang="en" sz="3600"/>
              <a:t> rules of loops</a:t>
            </a:r>
            <a:endParaRPr b="1" sz="3600"/>
          </a:p>
        </p:txBody>
      </p:sp>
      <p:sp>
        <p:nvSpPr>
          <p:cNvPr id="166" name="Google Shape;166;p18"/>
          <p:cNvSpPr txBox="1"/>
          <p:nvPr/>
        </p:nvSpPr>
        <p:spPr>
          <a:xfrm>
            <a:off x="628700" y="1341225"/>
            <a:ext cx="7306800" cy="3087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33333"/>
              </a:buClr>
              <a:buSzPts val="1800"/>
              <a:buAutoNum type="arabicPeriod"/>
            </a:pPr>
            <a:r>
              <a:rPr lang="en" sz="1800">
                <a:solidFill>
                  <a:srgbClr val="333333"/>
                </a:solidFill>
              </a:rPr>
              <a:t>Don’t use a loop when a vectorized alternative exists</a:t>
            </a:r>
            <a:endParaRPr sz="1800">
              <a:solidFill>
                <a:srgbClr val="333333"/>
              </a:solidFill>
            </a:endParaRPr>
          </a:p>
          <a:p>
            <a:pPr indent="0" lvl="0" marL="457200" rtl="0" algn="l">
              <a:lnSpc>
                <a:spcPct val="115000"/>
              </a:lnSpc>
              <a:spcBef>
                <a:spcPts val="800"/>
              </a:spcBef>
              <a:spcAft>
                <a:spcPts val="0"/>
              </a:spcAft>
              <a:buNone/>
            </a:pPr>
            <a:r>
              <a:t/>
            </a:r>
            <a:endParaRPr sz="1800">
              <a:solidFill>
                <a:srgbClr val="333333"/>
              </a:solidFill>
            </a:endParaRPr>
          </a:p>
          <a:p>
            <a:pPr indent="-342900" lvl="0" marL="457200" rtl="0" algn="l">
              <a:lnSpc>
                <a:spcPct val="115000"/>
              </a:lnSpc>
              <a:spcBef>
                <a:spcPts val="800"/>
              </a:spcBef>
              <a:spcAft>
                <a:spcPts val="0"/>
              </a:spcAft>
              <a:buClr>
                <a:srgbClr val="333333"/>
              </a:buClr>
              <a:buSzPts val="1800"/>
              <a:buAutoNum type="arabicPeriod"/>
            </a:pPr>
            <a:r>
              <a:rPr lang="en" sz="1800">
                <a:solidFill>
                  <a:srgbClr val="333333"/>
                </a:solidFill>
              </a:rPr>
              <a:t>Don’t grow objects (via </a:t>
            </a:r>
            <a:r>
              <a:rPr lang="en" sz="1800">
                <a:solidFill>
                  <a:srgbClr val="3D90D9"/>
                </a:solidFill>
                <a:highlight>
                  <a:srgbClr val="E7E7E7"/>
                </a:highlight>
                <a:latin typeface="Courier New"/>
                <a:ea typeface="Courier New"/>
                <a:cs typeface="Courier New"/>
                <a:sym typeface="Courier New"/>
              </a:rPr>
              <a:t>c</a:t>
            </a:r>
            <a:r>
              <a:rPr lang="en" sz="1800">
                <a:solidFill>
                  <a:srgbClr val="333333"/>
                </a:solidFill>
              </a:rPr>
              <a:t>, </a:t>
            </a:r>
            <a:r>
              <a:rPr lang="en" sz="1800">
                <a:solidFill>
                  <a:srgbClr val="3D90D9"/>
                </a:solidFill>
                <a:highlight>
                  <a:srgbClr val="E7E7E7"/>
                </a:highlight>
                <a:latin typeface="Courier New"/>
                <a:ea typeface="Courier New"/>
                <a:cs typeface="Courier New"/>
                <a:sym typeface="Courier New"/>
              </a:rPr>
              <a:t>cbind</a:t>
            </a:r>
            <a:r>
              <a:rPr lang="en" sz="1800">
                <a:solidFill>
                  <a:srgbClr val="333333"/>
                </a:solidFill>
              </a:rPr>
              <a:t>, etc) during the loop - R has to create a new object and copy across the information just to add a new element or row/column</a:t>
            </a:r>
            <a:endParaRPr sz="1800">
              <a:solidFill>
                <a:srgbClr val="333333"/>
              </a:solidFill>
            </a:endParaRPr>
          </a:p>
          <a:p>
            <a:pPr indent="0" lvl="0" marL="457200" rtl="0" algn="l">
              <a:lnSpc>
                <a:spcPct val="115000"/>
              </a:lnSpc>
              <a:spcBef>
                <a:spcPts val="800"/>
              </a:spcBef>
              <a:spcAft>
                <a:spcPts val="0"/>
              </a:spcAft>
              <a:buNone/>
            </a:pPr>
            <a:r>
              <a:t/>
            </a:r>
            <a:endParaRPr sz="1800">
              <a:solidFill>
                <a:srgbClr val="333333"/>
              </a:solidFill>
            </a:endParaRPr>
          </a:p>
          <a:p>
            <a:pPr indent="-342900" lvl="0" marL="457200" rtl="0" algn="l">
              <a:lnSpc>
                <a:spcPct val="115000"/>
              </a:lnSpc>
              <a:spcBef>
                <a:spcPts val="800"/>
              </a:spcBef>
              <a:spcAft>
                <a:spcPts val="0"/>
              </a:spcAft>
              <a:buClr>
                <a:srgbClr val="333333"/>
              </a:buClr>
              <a:buSzPts val="1800"/>
              <a:buAutoNum type="arabicPeriod"/>
            </a:pPr>
            <a:r>
              <a:rPr lang="en" sz="1800">
                <a:solidFill>
                  <a:srgbClr val="333333"/>
                </a:solidFill>
              </a:rPr>
              <a:t>Allocate an object to hold the results and fill it in during the loop</a:t>
            </a:r>
            <a:endParaRPr sz="1800">
              <a:solidFill>
                <a:srgbClr val="333333"/>
              </a:solidFill>
            </a:endParaRPr>
          </a:p>
          <a:p>
            <a:pPr indent="0" lvl="0" marL="0" rtl="0" algn="l">
              <a:spcBef>
                <a:spcPts val="80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nvSpPr>
        <p:spPr>
          <a:xfrm>
            <a:off x="0" y="0"/>
            <a:ext cx="6789900" cy="3000000"/>
          </a:xfrm>
          <a:prstGeom prst="rect">
            <a:avLst/>
          </a:prstGeom>
          <a:noFill/>
          <a:ln>
            <a:noFill/>
          </a:ln>
        </p:spPr>
        <p:txBody>
          <a:bodyPr anchorCtr="0" anchor="ctr" bIns="91425" lIns="91425" spcFirstLastPara="1" rIns="91425" wrap="square" tIns="91425">
            <a:noAutofit/>
          </a:bodyPr>
          <a:lstStyle/>
          <a:p>
            <a:pPr indent="0" lvl="0" marL="457200" rtl="0" algn="l">
              <a:lnSpc>
                <a:spcPct val="180000"/>
              </a:lnSpc>
              <a:spcBef>
                <a:spcPts val="1500"/>
              </a:spcBef>
              <a:spcAft>
                <a:spcPts val="0"/>
              </a:spcAft>
              <a:buNone/>
            </a:pPr>
            <a:r>
              <a:t/>
            </a:r>
            <a:endParaRPr sz="1800">
              <a:solidFill>
                <a:srgbClr val="3D4251"/>
              </a:solidFill>
              <a:latin typeface="Lora"/>
              <a:ea typeface="Lora"/>
              <a:cs typeface="Lora"/>
              <a:sym typeface="Lora"/>
            </a:endParaRPr>
          </a:p>
          <a:p>
            <a:pPr indent="0" lvl="0" marL="457200" rtl="0" algn="l">
              <a:lnSpc>
                <a:spcPct val="180000"/>
              </a:lnSpc>
              <a:spcBef>
                <a:spcPts val="1500"/>
              </a:spcBef>
              <a:spcAft>
                <a:spcPts val="0"/>
              </a:spcAft>
              <a:buNone/>
            </a:pPr>
            <a:r>
              <a:t/>
            </a:r>
            <a:endParaRPr sz="1800">
              <a:solidFill>
                <a:srgbClr val="3D4251"/>
              </a:solidFill>
              <a:latin typeface="Lora"/>
              <a:ea typeface="Lora"/>
              <a:cs typeface="Lora"/>
              <a:sym typeface="Lora"/>
            </a:endParaRPr>
          </a:p>
          <a:p>
            <a:pPr indent="0" lvl="0" marL="457200" rtl="0" algn="l">
              <a:lnSpc>
                <a:spcPct val="180000"/>
              </a:lnSpc>
              <a:spcBef>
                <a:spcPts val="1500"/>
              </a:spcBef>
              <a:spcAft>
                <a:spcPts val="0"/>
              </a:spcAft>
              <a:buNone/>
            </a:pPr>
            <a:r>
              <a:rPr lang="en" sz="1800">
                <a:solidFill>
                  <a:srgbClr val="3D4251"/>
                </a:solidFill>
                <a:latin typeface="Lora"/>
                <a:ea typeface="Lora"/>
                <a:cs typeface="Lora"/>
                <a:sym typeface="Lora"/>
              </a:rPr>
              <a:t>Be careful when you use </a:t>
            </a:r>
            <a:r>
              <a:rPr lang="en" sz="1800">
                <a:solidFill>
                  <a:srgbClr val="3D4251"/>
                </a:solidFill>
                <a:highlight>
                  <a:srgbClr val="E6EAEB"/>
                </a:highlight>
                <a:latin typeface="Roboto Mono"/>
                <a:ea typeface="Roboto Mono"/>
                <a:cs typeface="Roboto Mono"/>
                <a:sym typeface="Roboto Mono"/>
              </a:rPr>
              <a:t>repeat</a:t>
            </a:r>
            <a:r>
              <a:rPr lang="en" sz="1800">
                <a:solidFill>
                  <a:srgbClr val="3D4251"/>
                </a:solidFill>
                <a:latin typeface="Lora"/>
                <a:ea typeface="Lora"/>
                <a:cs typeface="Lora"/>
                <a:sym typeface="Lora"/>
              </a:rPr>
              <a:t>: make sure that a termination is explicitly set by testing a condition or you can end up in an infinite loop.</a:t>
            </a:r>
            <a:endParaRPr sz="1800">
              <a:solidFill>
                <a:srgbClr val="3D4251"/>
              </a:solidFill>
              <a:latin typeface="Lora"/>
              <a:ea typeface="Lora"/>
              <a:cs typeface="Lora"/>
              <a:sym typeface="Lora"/>
            </a:endParaRPr>
          </a:p>
        </p:txBody>
      </p:sp>
      <p:sp>
        <p:nvSpPr>
          <p:cNvPr id="172" name="Google Shape;172;p19"/>
          <p:cNvSpPr txBox="1"/>
          <p:nvPr/>
        </p:nvSpPr>
        <p:spPr>
          <a:xfrm>
            <a:off x="537875" y="272425"/>
            <a:ext cx="69366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990000"/>
                </a:solidFill>
              </a:rPr>
              <a:t>Warning</a:t>
            </a:r>
            <a:endParaRPr sz="3000">
              <a:solidFill>
                <a:srgbClr val="99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0"/>
          <p:cNvSpPr txBox="1"/>
          <p:nvPr/>
        </p:nvSpPr>
        <p:spPr>
          <a:xfrm>
            <a:off x="251475" y="258475"/>
            <a:ext cx="6552300" cy="11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Breaks</a:t>
            </a:r>
            <a:endParaRPr b="1" sz="3600"/>
          </a:p>
        </p:txBody>
      </p:sp>
      <p:sp>
        <p:nvSpPr>
          <p:cNvPr id="178" name="Google Shape;178;p20"/>
          <p:cNvSpPr txBox="1"/>
          <p:nvPr/>
        </p:nvSpPr>
        <p:spPr>
          <a:xfrm>
            <a:off x="342300" y="1201500"/>
            <a:ext cx="7928400" cy="30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4251"/>
                </a:solidFill>
                <a:highlight>
                  <a:srgbClr val="FFFFFF"/>
                </a:highlight>
                <a:latin typeface="Lora"/>
                <a:ea typeface="Lora"/>
                <a:cs typeface="Lora"/>
                <a:sym typeface="Lora"/>
              </a:rPr>
              <a:t>When the R interpreter encounters a break, it will pass control to the instruction immediately after the end of the loop (if any). In the case of nested loops, the </a:t>
            </a:r>
            <a:r>
              <a:rPr lang="en" sz="1000">
                <a:solidFill>
                  <a:srgbClr val="3D4251"/>
                </a:solidFill>
                <a:highlight>
                  <a:srgbClr val="E6EAEB"/>
                </a:highlight>
                <a:latin typeface="Roboto Mono"/>
                <a:ea typeface="Roboto Mono"/>
                <a:cs typeface="Roboto Mono"/>
                <a:sym typeface="Roboto Mono"/>
              </a:rPr>
              <a:t>break</a:t>
            </a:r>
            <a:r>
              <a:rPr lang="en" sz="1500">
                <a:solidFill>
                  <a:srgbClr val="3D4251"/>
                </a:solidFill>
                <a:highlight>
                  <a:srgbClr val="FFFFFF"/>
                </a:highlight>
                <a:latin typeface="Lora"/>
                <a:ea typeface="Lora"/>
                <a:cs typeface="Lora"/>
                <a:sym typeface="Lora"/>
              </a:rPr>
              <a:t> will permit to exit only from the innermost loop.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1"/>
          <p:cNvSpPr txBox="1"/>
          <p:nvPr/>
        </p:nvSpPr>
        <p:spPr>
          <a:xfrm>
            <a:off x="391175" y="363250"/>
            <a:ext cx="5141400" cy="10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Next</a:t>
            </a:r>
            <a:endParaRPr b="1" sz="3600"/>
          </a:p>
        </p:txBody>
      </p:sp>
      <p:sp>
        <p:nvSpPr>
          <p:cNvPr id="184" name="Google Shape;184;p21"/>
          <p:cNvSpPr txBox="1"/>
          <p:nvPr/>
        </p:nvSpPr>
        <p:spPr>
          <a:xfrm>
            <a:off x="488975" y="1250400"/>
            <a:ext cx="6915600" cy="28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D4251"/>
                </a:solidFill>
                <a:highlight>
                  <a:srgbClr val="E6EAEB"/>
                </a:highlight>
                <a:latin typeface="Roboto Mono"/>
                <a:ea typeface="Roboto Mono"/>
                <a:cs typeface="Roboto Mono"/>
                <a:sym typeface="Roboto Mono"/>
              </a:rPr>
              <a:t>next</a:t>
            </a:r>
            <a:r>
              <a:rPr lang="en" sz="1500">
                <a:solidFill>
                  <a:srgbClr val="3D4251"/>
                </a:solidFill>
                <a:highlight>
                  <a:srgbClr val="FFFFFF"/>
                </a:highlight>
                <a:latin typeface="Lora"/>
                <a:ea typeface="Lora"/>
                <a:cs typeface="Lora"/>
                <a:sym typeface="Lora"/>
              </a:rPr>
              <a:t> discontinues a particular iteration and jumps to the next cycle.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